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77" r:id="rId22"/>
    <p:sldId id="281"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77"/>
            <p14:sldId id="281"/>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p:restoredTop sz="63321"/>
  </p:normalViewPr>
  <p:slideViewPr>
    <p:cSldViewPr snapToGrid="0" snapToObjects="1">
      <p:cViewPr>
        <p:scale>
          <a:sx n="55" d="100"/>
          <a:sy n="55" d="100"/>
        </p:scale>
        <p:origin x="1032" y="144"/>
      </p:cViewPr>
      <p:guideLst>
        <p:guide orient="horz" pos="2160"/>
        <p:guide pos="384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a:t>
            </a:r>
            <a:r>
              <a:rPr lang="en-US" baseline="0" dirty="0" smtClean="0"/>
              <a:t>for </a:t>
            </a:r>
            <a:r>
              <a:rPr lang="en-US" baseline="0" dirty="0" smtClean="0"/>
              <a:t>my </a:t>
            </a:r>
            <a:r>
              <a:rPr lang="en-US" baseline="0" dirty="0" smtClean="0"/>
              <a:t>presentation.</a:t>
            </a:r>
          </a:p>
          <a:p>
            <a:r>
              <a:rPr lang="en-US" baseline="0" dirty="0" smtClean="0"/>
              <a:t>My </a:t>
            </a:r>
            <a:r>
              <a:rPr lang="en-US" baseline="0" dirty="0" smtClean="0"/>
              <a:t>name is Kyeongan and I go by Karl. </a:t>
            </a:r>
          </a:p>
          <a:p>
            <a:endParaRPr lang="en-US" baseline="0" dirty="0" smtClean="0"/>
          </a:p>
          <a:p>
            <a:r>
              <a:rPr lang="en-US" baseline="0" dirty="0" smtClean="0"/>
              <a:t>I am a 5th year PhD student in computer </a:t>
            </a:r>
            <a:r>
              <a:rPr lang="en-US" baseline="0" dirty="0" smtClean="0"/>
              <a:t>science. </a:t>
            </a:r>
            <a:r>
              <a:rPr lang="en-US" baseline="0" dirty="0" smtClean="0"/>
              <a:t>I </a:t>
            </a:r>
            <a:r>
              <a:rPr lang="en-US" baseline="0" dirty="0" smtClean="0"/>
              <a:t>am also a member of CPL and working with Prof</a:t>
            </a:r>
            <a:r>
              <a:rPr lang="en-US" baseline="0" dirty="0" smtClean="0"/>
              <a:t>. Pavlidis.</a:t>
            </a:r>
          </a:p>
          <a:p>
            <a:endParaRPr lang="en-US" baseline="0" dirty="0" smtClean="0"/>
          </a:p>
          <a:p>
            <a:r>
              <a:rPr lang="en-US" baseline="0" dirty="0" smtClean="0"/>
              <a:t>Today, I am going to present my </a:t>
            </a:r>
            <a:r>
              <a:rPr lang="en-US" baseline="0" dirty="0" smtClean="0"/>
              <a:t>PhD proposal about data </a:t>
            </a:r>
            <a:r>
              <a:rPr lang="en-US" baseline="0" dirty="0" smtClean="0"/>
              <a:t>visualization </a:t>
            </a:r>
            <a:r>
              <a:rPr lang="en-US" baseline="0" dirty="0" smtClean="0"/>
              <a:t>for </a:t>
            </a:r>
            <a:r>
              <a:rPr lang="en-US" baseline="0" dirty="0" smtClean="0"/>
              <a:t>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what’s scheme.</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a:t>
            </a:r>
            <a:r>
              <a:rPr lang="en-US" dirty="0" err="1" smtClean="0"/>
              <a:t>producti</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mtClean="0"/>
              <a:t>on</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a:t>
            </a:r>
            <a:r>
              <a:rPr lang="en-US" baseline="0" dirty="0" smtClean="0"/>
              <a:t>overview about the </a:t>
            </a:r>
            <a:r>
              <a:rPr lang="en-US" baseline="0" dirty="0" smtClean="0"/>
              <a:t>presentation. Today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r>
              <a:rPr lang="en-US" dirty="0" smtClean="0"/>
              <a:t>Everybody</a:t>
            </a:r>
            <a:r>
              <a:rPr lang="en-US" baseline="0" dirty="0" smtClean="0"/>
              <a:t> has own ideas. Big journal is good, many cited publication is also good. 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49.tiff"/><Relationship Id="rId12"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6.tiff"/><Relationship Id="rId9" Type="http://schemas.openxmlformats.org/officeDocument/2006/relationships/image" Target="../media/image47.tiff"/><Relationship Id="rId10" Type="http://schemas.openxmlformats.org/officeDocument/2006/relationships/image" Target="../media/image48.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59.tiff"/><Relationship Id="rId12" Type="http://schemas.openxmlformats.org/officeDocument/2006/relationships/image" Target="../media/image60.tiff"/><Relationship Id="rId13"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9" Type="http://schemas.openxmlformats.org/officeDocument/2006/relationships/image" Target="../media/image57.tiff"/><Relationship Id="rId10" Type="http://schemas.openxmlformats.org/officeDocument/2006/relationships/image" Target="../media/image5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png"/><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1236" y="2530178"/>
            <a:ext cx="10671328" cy="390570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2871" y="4558729"/>
            <a:ext cx="2691437" cy="186770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27139432"/>
              </p:ext>
            </p:extLst>
          </p:nvPr>
        </p:nvGraphicFramePr>
        <p:xfrm>
          <a:off x="9166652" y="4558728"/>
          <a:ext cx="1882626" cy="1854200"/>
        </p:xfrm>
        <a:graphic>
          <a:graphicData uri="http://schemas.openxmlformats.org/drawingml/2006/table">
            <a:tbl>
              <a:tblPr firstRow="1" bandRow="1">
                <a:tableStyleId>{5C22544A-7EE6-4342-B048-85BDC9FD1C3A}</a:tableStyleId>
              </a:tblPr>
              <a:tblGrid>
                <a:gridCol w="941313"/>
                <a:gridCol w="941313"/>
              </a:tblGrid>
              <a:tr h="370840">
                <a:tc>
                  <a:txBody>
                    <a:bodyPr/>
                    <a:lstStyle/>
                    <a:p>
                      <a:pPr algn="ctr"/>
                      <a:r>
                        <a:rPr lang="en-US" dirty="0" smtClean="0"/>
                        <a:t>bins</a:t>
                      </a:r>
                      <a:endParaRPr lang="en-US" dirty="0"/>
                    </a:p>
                  </a:txBody>
                  <a:tcPr/>
                </a:tc>
                <a:tc>
                  <a:txBody>
                    <a:bodyPr/>
                    <a:lstStyle/>
                    <a:p>
                      <a:pPr algn="ctr"/>
                      <a:r>
                        <a:rPr lang="en-US" dirty="0" smtClean="0"/>
                        <a:t>counts</a:t>
                      </a:r>
                      <a:endParaRPr lang="en-US" dirty="0"/>
                    </a:p>
                  </a:txBody>
                  <a:tcPr/>
                </a:tc>
              </a:tr>
              <a:tr h="370840">
                <a:tc>
                  <a:txBody>
                    <a:bodyPr/>
                    <a:lstStyle/>
                    <a:p>
                      <a:pPr algn="ctr"/>
                      <a:r>
                        <a:rPr lang="en-US" dirty="0" smtClean="0"/>
                        <a:t>&lt;= </a:t>
                      </a:r>
                      <a:r>
                        <a:rPr lang="en-US" baseline="0" dirty="0" smtClean="0"/>
                        <a:t>2</a:t>
                      </a:r>
                      <a:endParaRPr lang="en-US" dirty="0"/>
                    </a:p>
                  </a:txBody>
                  <a:tcPr/>
                </a:tc>
                <a:tc>
                  <a:txBody>
                    <a:bodyPr/>
                    <a:lstStyle/>
                    <a:p>
                      <a:pPr algn="ctr"/>
                      <a:r>
                        <a:rPr lang="en-US" dirty="0" smtClean="0"/>
                        <a:t>5554</a:t>
                      </a:r>
                      <a:endParaRPr lang="en-US" dirty="0"/>
                    </a:p>
                  </a:txBody>
                  <a:tcPr/>
                </a:tc>
              </a:tr>
              <a:tr h="370840">
                <a:tc>
                  <a:txBody>
                    <a:bodyPr/>
                    <a:lstStyle/>
                    <a:p>
                      <a:pPr algn="ctr"/>
                      <a:r>
                        <a:rPr lang="en-US" dirty="0" smtClean="0"/>
                        <a:t>2</a:t>
                      </a:r>
                      <a:r>
                        <a:rPr lang="en-US" baseline="0" dirty="0" smtClean="0"/>
                        <a:t> - 4</a:t>
                      </a:r>
                      <a:endParaRPr lang="en-US" dirty="0"/>
                    </a:p>
                  </a:txBody>
                  <a:tcPr/>
                </a:tc>
                <a:tc>
                  <a:txBody>
                    <a:bodyPr/>
                    <a:lstStyle/>
                    <a:p>
                      <a:pPr algn="ctr"/>
                      <a:r>
                        <a:rPr lang="en-US" dirty="0" smtClean="0"/>
                        <a:t>1948</a:t>
                      </a:r>
                      <a:endParaRPr lang="en-US" dirty="0"/>
                    </a:p>
                  </a:txBody>
                  <a:tcPr/>
                </a:tc>
              </a:tr>
              <a:tr h="370840">
                <a:tc>
                  <a:txBody>
                    <a:bodyPr/>
                    <a:lstStyle/>
                    <a:p>
                      <a:pPr algn="ctr"/>
                      <a:r>
                        <a:rPr lang="en-US" dirty="0" smtClean="0"/>
                        <a:t>4 - 16</a:t>
                      </a:r>
                      <a:endParaRPr lang="en-US" dirty="0"/>
                    </a:p>
                  </a:txBody>
                  <a:tcPr/>
                </a:tc>
                <a:tc>
                  <a:txBody>
                    <a:bodyPr/>
                    <a:lstStyle/>
                    <a:p>
                      <a:pPr algn="ctr"/>
                      <a:r>
                        <a:rPr lang="en-US" dirty="0" smtClean="0"/>
                        <a:t>808</a:t>
                      </a:r>
                      <a:endParaRPr lang="en-US" dirty="0"/>
                    </a:p>
                  </a:txBody>
                  <a:tcPr/>
                </a:tc>
              </a:tr>
              <a:tr h="370840">
                <a:tc>
                  <a:txBody>
                    <a:bodyPr/>
                    <a:lstStyle/>
                    <a:p>
                      <a:pPr algn="ctr"/>
                      <a:r>
                        <a:rPr lang="en-US" dirty="0" smtClean="0"/>
                        <a:t>16</a:t>
                      </a:r>
                      <a:r>
                        <a:rPr lang="en-US" baseline="0" dirty="0" smtClean="0"/>
                        <a:t> &gt;=</a:t>
                      </a:r>
                      <a:endParaRPr lang="en-US" dirty="0"/>
                    </a:p>
                  </a:txBody>
                  <a:tcPr/>
                </a:tc>
                <a:tc>
                  <a:txBody>
                    <a:bodyPr/>
                    <a:lstStyle/>
                    <a:p>
                      <a:pPr algn="ctr"/>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"Interfacing Information with Mixed Methods",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720986"/>
            <a:ext cx="388590"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checkerboard(across)">
                                      <p:cBhvr>
                                        <p:cTn id="63" dur="10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linds(horizontal)">
                                      <p:cBhvr>
                                        <p:cTn id="66" dur="500"/>
                                        <p:tgtEl>
                                          <p:spTgt spid="16"/>
                                        </p:tgtEl>
                                      </p:cBhvr>
                                    </p:animEffect>
                                  </p:childTnLst>
                                </p:cTn>
                              </p:par>
                              <p:par>
                                <p:cTn id="67" presetID="3" presetClass="entr" presetSubtype="1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par>
                                <p:cTn id="70" presetID="3" presetClass="entr" presetSubtype="1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par>
                                <p:cTn id="73" presetID="3" presetClass="entr" presetSubtype="1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linds(horizontal)">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3200" dirty="0"/>
              <a:t>Google Scholar </a:t>
            </a:r>
            <a:endParaRPr lang="en-US" sz="2800" dirty="0"/>
          </a:p>
          <a:p>
            <a:pPr marL="457200" lvl="5" indent="0">
              <a:lnSpc>
                <a:spcPct val="100000"/>
              </a:lnSpc>
              <a:buNone/>
            </a:pPr>
            <a:r>
              <a:rPr lang="en-US" sz="2800" dirty="0" smtClean="0"/>
              <a:t>+ Free; inclusive</a:t>
            </a:r>
          </a:p>
          <a:p>
            <a:pPr marL="457200" lvl="5" indent="0">
              <a:lnSpc>
                <a:spcPct val="100000"/>
              </a:lnSpc>
              <a:buNone/>
            </a:pPr>
            <a:r>
              <a:rPr lang="en-US" sz="2800" dirty="0" smtClean="0"/>
              <a:t>- Publications only; little visualization</a:t>
            </a:r>
          </a:p>
          <a:p>
            <a:pPr>
              <a:lnSpc>
                <a:spcPct val="100000"/>
              </a:lnSpc>
            </a:pPr>
            <a:r>
              <a:rPr lang="en-US" sz="3200" dirty="0" smtClean="0"/>
              <a:t>Scopus </a:t>
            </a:r>
            <a:endParaRPr lang="en-US" dirty="0"/>
          </a:p>
          <a:p>
            <a:pPr marL="457200" lvl="4" indent="0">
              <a:lnSpc>
                <a:spcPct val="100000"/>
              </a:lnSpc>
              <a:buNone/>
            </a:pPr>
            <a:r>
              <a:rPr lang="en-US" sz="2800" dirty="0" smtClean="0"/>
              <a:t>- Subscription based</a:t>
            </a:r>
          </a:p>
          <a:p>
            <a:pPr marL="342900" lvl="1" indent="-342900">
              <a:lnSpc>
                <a:spcPct val="100000"/>
              </a:lnSpc>
              <a:spcBef>
                <a:spcPts val="1000"/>
              </a:spcBef>
            </a:pPr>
            <a:r>
              <a:rPr lang="en-US" sz="3200" dirty="0" smtClean="0"/>
              <a:t>ORCID</a:t>
            </a:r>
            <a:endParaRPr lang="en-US" sz="2800" dirty="0" smtClean="0"/>
          </a:p>
          <a:p>
            <a:pPr marL="457200" lvl="5" indent="0">
              <a:lnSpc>
                <a:spcPct val="100000"/>
              </a:lnSpc>
              <a:spcBef>
                <a:spcPts val="1000"/>
              </a:spcBef>
              <a:buNone/>
            </a:pPr>
            <a:r>
              <a:rPr lang="en-US" sz="2800" dirty="0" smtClean="0"/>
              <a:t>- Requires </a:t>
            </a:r>
            <a:r>
              <a:rPr lang="en-US" sz="2800" dirty="0"/>
              <a:t>extensive </a:t>
            </a:r>
            <a:r>
              <a:rPr lang="en-US" sz="2800" dirty="0" smtClean="0"/>
              <a:t>set-up</a:t>
            </a:r>
            <a:endParaRPr lang="en-US" sz="2800" dirty="0"/>
          </a:p>
        </p:txBody>
      </p:sp>
      <p:grpSp>
        <p:nvGrpSpPr>
          <p:cNvPr id="16" name="Group 15"/>
          <p:cNvGrpSpPr/>
          <p:nvPr/>
        </p:nvGrpSpPr>
        <p:grpSpPr>
          <a:xfrm>
            <a:off x="5081958" y="2046552"/>
            <a:ext cx="7031037" cy="1587394"/>
            <a:chOff x="5081958" y="2120292"/>
            <a:chExt cx="7031037" cy="1587394"/>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4"/>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5"/>
            <a:stretch>
              <a:fillRect/>
            </a:stretch>
          </p:blipFill>
          <p:spPr>
            <a:xfrm>
              <a:off x="9659027" y="2120292"/>
              <a:ext cx="2453968" cy="1485296"/>
            </a:xfrm>
            <a:prstGeom prst="rect">
              <a:avLst/>
            </a:prstGeom>
          </p:spPr>
        </p:pic>
      </p:grpSp>
      <p:grpSp>
        <p:nvGrpSpPr>
          <p:cNvPr id="17" name="Group 16"/>
          <p:cNvGrpSpPr/>
          <p:nvPr/>
        </p:nvGrpSpPr>
        <p:grpSpPr>
          <a:xfrm>
            <a:off x="6740729" y="3671664"/>
            <a:ext cx="4132356" cy="1705681"/>
            <a:chOff x="6740729" y="3730656"/>
            <a:chExt cx="4132356" cy="1705681"/>
          </a:xfrm>
        </p:grpSpPr>
        <p:pic>
          <p:nvPicPr>
            <p:cNvPr id="7" name="Picture 6"/>
            <p:cNvPicPr>
              <a:picLocks noChangeAspect="1"/>
            </p:cNvPicPr>
            <p:nvPr/>
          </p:nvPicPr>
          <p:blipFill>
            <a:blip r:embed="rId6"/>
            <a:stretch>
              <a:fillRect/>
            </a:stretch>
          </p:blipFill>
          <p:spPr>
            <a:xfrm>
              <a:off x="6740729" y="3896888"/>
              <a:ext cx="1778000" cy="5461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98844" y="3730656"/>
              <a:ext cx="2274241" cy="1705681"/>
            </a:xfrm>
            <a:prstGeom prst="rect">
              <a:avLst/>
            </a:prstGeom>
          </p:spPr>
        </p:pic>
      </p:grpSp>
      <p:grpSp>
        <p:nvGrpSpPr>
          <p:cNvPr id="15" name="Group 14"/>
          <p:cNvGrpSpPr/>
          <p:nvPr/>
        </p:nvGrpSpPr>
        <p:grpSpPr>
          <a:xfrm>
            <a:off x="4351076" y="1077049"/>
            <a:ext cx="4988881" cy="1488247"/>
            <a:chOff x="4351076" y="1077049"/>
            <a:chExt cx="4988881" cy="1488247"/>
          </a:xfrm>
        </p:grpSpPr>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27908</TotalTime>
  <Words>2680</Words>
  <Application>Microsoft Macintosh PowerPoint</Application>
  <PresentationFormat>Widescreen</PresentationFormat>
  <Paragraphs>431</Paragraphs>
  <Slides>29</Slides>
  <Notes>27</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System Architecture</vt:lpstr>
      <vt:lpstr>Name Disambiguation</vt:lpstr>
      <vt:lpstr>Usability Study</vt:lpstr>
      <vt:lpstr>Conclusion</vt:lpstr>
      <vt:lpstr>Future Work</vt:lpstr>
      <vt:lpstr>PhD Timeline</vt:lpstr>
      <vt:lpstr>References</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552</cp:revision>
  <cp:lastPrinted>2016-02-25T18:28:38Z</cp:lastPrinted>
  <dcterms:created xsi:type="dcterms:W3CDTF">2015-09-15T19:51:47Z</dcterms:created>
  <dcterms:modified xsi:type="dcterms:W3CDTF">2016-02-25T22:56:12Z</dcterms:modified>
</cp:coreProperties>
</file>